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notesSlides/notesSlide2.xml" ContentType="application/vnd.openxmlformats-officedocument.presentationml.notes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notesMasterIdLst>
    <p:notesMasterId r:id="rId6"/>
  </p:notesMasterIdLst>
  <p:sldIdLst>
    <p:sldId id="256" r:id="rId2"/>
    <p:sldId id="258" r:id="rId3"/>
    <p:sldId id="292" r:id="rId4"/>
    <p:sldId id="29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3D59CF"/>
    <a:srgbClr val="2F7F95"/>
    <a:srgbClr val="FF0000"/>
    <a:srgbClr val="FFFFFF"/>
    <a:srgbClr val="95B3D7"/>
    <a:srgbClr val="38E855"/>
    <a:srgbClr val="595FD5"/>
    <a:srgbClr val="4A6EA8"/>
    <a:srgbClr val="7F61C9"/>
    <a:srgbClr val="001D9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599" autoAdjust="0"/>
    <p:restoredTop sz="94612" autoAdjust="0"/>
  </p:normalViewPr>
  <p:slideViewPr>
    <p:cSldViewPr>
      <p:cViewPr>
        <p:scale>
          <a:sx n="100" d="100"/>
          <a:sy n="100" d="100"/>
        </p:scale>
        <p:origin x="-880" y="-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7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95CD50-23DF-4CE1-8021-4C3442B35FD1}" type="datetimeFigureOut">
              <a:rPr lang="nl-BE" smtClean="0"/>
              <a:pPr/>
              <a:t>9/4/13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90642C-F366-4247-A63C-AB09575648FD}" type="slidenum">
              <a:rPr lang="nl-BE" smtClean="0"/>
              <a:pPr/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90642C-F366-4247-A63C-AB09575648FD}" type="slidenum">
              <a:rPr lang="nl-BE" smtClean="0"/>
              <a:pPr/>
              <a:t>1</a:t>
            </a:fld>
            <a:endParaRPr lang="nl-B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094AD-552B-4494-AC25-C8F9249D0921}" type="slidenum">
              <a:rPr lang="nl-BE" smtClean="0"/>
              <a:pPr/>
              <a:t>4</a:t>
            </a:fld>
            <a:endParaRPr lang="nl-B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494108"/>
            <a:ext cx="9144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533400" y="2362200"/>
            <a:ext cx="8229600" cy="366254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r" defTabSz="762000">
              <a:spcBef>
                <a:spcPct val="50000"/>
              </a:spcBef>
            </a:pPr>
            <a:r>
              <a:rPr lang="en-US" sz="2000" dirty="0" smtClean="0">
                <a:latin typeface="Arial" charset="0"/>
              </a:rPr>
              <a:t>Ir. Benjamin </a:t>
            </a:r>
            <a:r>
              <a:rPr lang="en-US" sz="2000" dirty="0" err="1" smtClean="0">
                <a:latin typeface="Arial" charset="0"/>
              </a:rPr>
              <a:t>Gorissen</a:t>
            </a:r>
            <a:endParaRPr lang="en-US" sz="2000" dirty="0" smtClean="0">
              <a:latin typeface="Arial" charset="0"/>
            </a:endParaRPr>
          </a:p>
          <a:p>
            <a:pPr algn="r" defTabSz="762000">
              <a:spcBef>
                <a:spcPct val="50000"/>
              </a:spcBef>
            </a:pPr>
            <a:r>
              <a:rPr lang="en-US" sz="1600" u="sng" dirty="0" smtClean="0">
                <a:latin typeface="Arial" charset="0"/>
              </a:rPr>
              <a:t>Advisors:</a:t>
            </a:r>
            <a:r>
              <a:rPr lang="en-US" sz="1600" dirty="0" smtClean="0">
                <a:latin typeface="Arial" charset="0"/>
              </a:rPr>
              <a:t/>
            </a:r>
            <a:br>
              <a:rPr lang="en-US" sz="1600" dirty="0" smtClean="0">
                <a:latin typeface="Arial" charset="0"/>
              </a:rPr>
            </a:br>
            <a:r>
              <a:rPr lang="en-US" sz="1600" dirty="0" smtClean="0">
                <a:latin typeface="Arial" charset="0"/>
              </a:rPr>
              <a:t>Prof. Dr. Ir. </a:t>
            </a:r>
            <a:r>
              <a:rPr lang="en-US" sz="1600" dirty="0" err="1" smtClean="0">
                <a:latin typeface="Arial" charset="0"/>
              </a:rPr>
              <a:t>Dominiek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Reynaerts</a:t>
            </a:r>
            <a:r>
              <a:rPr lang="en-US" sz="1600" dirty="0" smtClean="0">
                <a:latin typeface="Arial" charset="0"/>
              </a:rPr>
              <a:t/>
            </a:r>
            <a:br>
              <a:rPr lang="en-US" sz="1600" dirty="0" smtClean="0">
                <a:latin typeface="Arial" charset="0"/>
              </a:rPr>
            </a:br>
            <a:r>
              <a:rPr lang="en-US" sz="1600" dirty="0" smtClean="0">
                <a:latin typeface="Arial" charset="0"/>
              </a:rPr>
              <a:t>Prof. Dr. Ir. </a:t>
            </a:r>
            <a:r>
              <a:rPr lang="en-US" sz="1600" dirty="0" err="1" smtClean="0">
                <a:latin typeface="Arial" charset="0"/>
              </a:rPr>
              <a:t>Michaël</a:t>
            </a:r>
            <a:r>
              <a:rPr lang="en-US" sz="1600" dirty="0" smtClean="0">
                <a:latin typeface="Arial" charset="0"/>
              </a:rPr>
              <a:t> De </a:t>
            </a:r>
            <a:r>
              <a:rPr lang="en-US" sz="1600" dirty="0" err="1" smtClean="0">
                <a:latin typeface="Arial" charset="0"/>
              </a:rPr>
              <a:t>Volder</a:t>
            </a:r>
            <a:endParaRPr lang="en-US" sz="1600" dirty="0" smtClean="0">
              <a:latin typeface="Arial" charset="0"/>
            </a:endParaRPr>
          </a:p>
          <a:p>
            <a:pPr algn="r" defTabSz="762000">
              <a:spcBef>
                <a:spcPct val="50000"/>
              </a:spcBef>
            </a:pPr>
            <a:endParaRPr lang="en-US" sz="1600" dirty="0" smtClean="0">
              <a:latin typeface="Arial" charset="0"/>
            </a:endParaRPr>
          </a:p>
          <a:p>
            <a:pPr algn="r" defTabSz="762000">
              <a:spcBef>
                <a:spcPct val="50000"/>
              </a:spcBef>
            </a:pPr>
            <a:r>
              <a:rPr lang="en-US" sz="1600" u="sng" dirty="0" smtClean="0">
                <a:latin typeface="Arial" charset="0"/>
              </a:rPr>
              <a:t>Lab:</a:t>
            </a:r>
            <a:br>
              <a:rPr lang="en-US" sz="1600" u="sng" dirty="0" smtClean="0">
                <a:latin typeface="Arial" charset="0"/>
              </a:rPr>
            </a:br>
            <a:r>
              <a:rPr lang="en-US" sz="1600" dirty="0" smtClean="0">
                <a:latin typeface="Arial" charset="0"/>
              </a:rPr>
              <a:t>MPE – Micro and precision engineering</a:t>
            </a:r>
            <a:br>
              <a:rPr lang="en-US" sz="1600" dirty="0" smtClean="0">
                <a:latin typeface="Arial" charset="0"/>
              </a:rPr>
            </a:br>
            <a:r>
              <a:rPr lang="en-US" sz="1600" dirty="0" smtClean="0">
                <a:latin typeface="Arial" charset="0"/>
              </a:rPr>
              <a:t>Robot-Assisted  Surgery Group</a:t>
            </a:r>
            <a:br>
              <a:rPr lang="en-US" sz="1600" dirty="0" smtClean="0">
                <a:latin typeface="Arial" charset="0"/>
              </a:rPr>
            </a:br>
            <a:endParaRPr lang="en-US" sz="1600" dirty="0" smtClean="0">
              <a:latin typeface="Arial" charset="0"/>
            </a:endParaRPr>
          </a:p>
          <a:p>
            <a:pPr defTabSz="762000">
              <a:spcBef>
                <a:spcPct val="50000"/>
              </a:spcBef>
            </a:pPr>
            <a:endParaRPr lang="en-US" sz="2000" dirty="0" smtClean="0">
              <a:latin typeface="Arial" charset="0"/>
            </a:endParaRPr>
          </a:p>
          <a:p>
            <a:pPr defTabSz="762000">
              <a:spcBef>
                <a:spcPct val="50000"/>
              </a:spcBef>
            </a:pPr>
            <a:endParaRPr lang="en-GB" sz="2000" dirty="0">
              <a:latin typeface="Arial" charset="0"/>
            </a:endParaRPr>
          </a:p>
        </p:txBody>
      </p:sp>
      <p:sp>
        <p:nvSpPr>
          <p:cNvPr id="5" name="Rectangle 13"/>
          <p:cNvSpPr txBox="1">
            <a:spLocks noChangeArrowheads="1"/>
          </p:cNvSpPr>
          <p:nvPr/>
        </p:nvSpPr>
        <p:spPr>
          <a:xfrm>
            <a:off x="395536" y="685800"/>
            <a:ext cx="837882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Pneumatic and Hydraulic </a:t>
            </a:r>
            <a:r>
              <a:rPr kumimoji="0" lang="en-US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Microactuators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latin typeface="+mj-lt"/>
                <a:ea typeface="+mj-ea"/>
                <a:cs typeface="+mj-cs"/>
              </a:rPr>
              <a:t>Research and Development</a:t>
            </a:r>
            <a:endParaRPr kumimoji="0" lang="en-GB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Line 11"/>
          <p:cNvSpPr>
            <a:spLocks noChangeShapeType="1"/>
          </p:cNvSpPr>
          <p:nvPr/>
        </p:nvSpPr>
        <p:spPr bwMode="auto">
          <a:xfrm>
            <a:off x="1066800" y="2209800"/>
            <a:ext cx="8077200" cy="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BE"/>
          </a:p>
        </p:txBody>
      </p:sp>
      <p:pic>
        <p:nvPicPr>
          <p:cNvPr id="9" name="Picture 2" descr="C:\Users\u0063816\Profession\Doctoraat\conferences\transducers 2013\presentation\logo_kuleuven_leftmen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5494108"/>
            <a:ext cx="2016952" cy="720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667000" y="5530943"/>
            <a:ext cx="48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dirty="0" smtClean="0"/>
              <a:t>Arenberg Docotraatsschool Wetenschap &amp; Technologie</a:t>
            </a:r>
            <a:r>
              <a:rPr lang="nl-BE" sz="1200" dirty="0" smtClean="0"/>
              <a:t/>
            </a:r>
            <a:br>
              <a:rPr lang="nl-BE" sz="1200" dirty="0" smtClean="0"/>
            </a:br>
            <a:r>
              <a:rPr lang="nl-BE" sz="1200" dirty="0" smtClean="0"/>
              <a:t>Faculteit Ingenierswetenschappen</a:t>
            </a:r>
            <a:br>
              <a:rPr lang="nl-BE" sz="1200" dirty="0" smtClean="0"/>
            </a:br>
            <a:r>
              <a:rPr lang="nl-BE" sz="1200" dirty="0" smtClean="0"/>
              <a:t>Departement Werktuigkunde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239000" y="5494108"/>
            <a:ext cx="13716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pic>
        <p:nvPicPr>
          <p:cNvPr id="1026" name="Picture 2" descr="C:\Users\u0063816\Profession\Doctoraat\presentations\2013_07_04_tussentijdse doctoraatsvoorstelling\figures\pm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1695" y="5494108"/>
            <a:ext cx="1076505" cy="7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obotic-arm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371600" y="-38100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-2362200" y="5029200"/>
            <a:ext cx="8001000" cy="3276600"/>
          </a:xfrm>
          <a:prstGeom prst="ellipse">
            <a:avLst/>
          </a:prstGeom>
          <a:solidFill>
            <a:schemeClr val="accent2">
              <a:lumMod val="40000"/>
              <a:lumOff val="60000"/>
              <a:alpha val="5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553200" y="1066800"/>
            <a:ext cx="304800" cy="152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638800" y="3048000"/>
            <a:ext cx="304800" cy="152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5410200" y="1752600"/>
            <a:ext cx="1981200" cy="914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400800" y="2209800"/>
            <a:ext cx="9144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>
            <a:off x="6973094" y="2551906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886196" y="5562600"/>
            <a:ext cx="1549791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324600" y="3124200"/>
            <a:ext cx="276169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Extra-corporal</a:t>
            </a:r>
            <a:br>
              <a:rPr lang="en-US" sz="3200" dirty="0" smtClean="0">
                <a:solidFill>
                  <a:schemeClr val="tx2"/>
                </a:solidFill>
              </a:rPr>
            </a:br>
            <a:r>
              <a:rPr lang="en-US" sz="3200" dirty="0" smtClean="0">
                <a:solidFill>
                  <a:schemeClr val="tx2"/>
                </a:solidFill>
              </a:rPr>
              <a:t>Actuators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62600" y="5257800"/>
            <a:ext cx="26250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Intra-corporal</a:t>
            </a:r>
            <a:br>
              <a:rPr lang="en-US" sz="3200" dirty="0" smtClean="0">
                <a:solidFill>
                  <a:schemeClr val="tx2"/>
                </a:solidFill>
              </a:rPr>
            </a:br>
            <a:r>
              <a:rPr lang="en-US" sz="3200" dirty="0" smtClean="0">
                <a:solidFill>
                  <a:schemeClr val="tx2"/>
                </a:solidFill>
              </a:rPr>
              <a:t>Actuation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obotic-arm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371600" y="-38100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-2362200" y="5029200"/>
            <a:ext cx="8001000" cy="3276600"/>
          </a:xfrm>
          <a:prstGeom prst="ellipse">
            <a:avLst/>
          </a:prstGeom>
          <a:solidFill>
            <a:schemeClr val="accent2">
              <a:lumMod val="40000"/>
              <a:lumOff val="60000"/>
              <a:alpha val="5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/>
          <p:nvPr/>
        </p:nvCxnSpPr>
        <p:spPr>
          <a:xfrm rot="5400000" flipH="1" flipV="1">
            <a:off x="4293977" y="4469023"/>
            <a:ext cx="1394246" cy="838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257800" y="2971800"/>
            <a:ext cx="350648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Local </a:t>
            </a:r>
            <a:r>
              <a:rPr lang="en-US" sz="3200" dirty="0" err="1" smtClean="0">
                <a:solidFill>
                  <a:srgbClr val="FF0000"/>
                </a:solidFill>
              </a:rPr>
              <a:t>DOF’s</a:t>
            </a:r>
            <a:r>
              <a:rPr lang="en-US" sz="3200" dirty="0" smtClean="0">
                <a:solidFill>
                  <a:srgbClr val="FF0000"/>
                </a:solidFill>
              </a:rPr>
              <a:t/>
            </a:r>
            <a:br>
              <a:rPr lang="en-US" sz="3200" dirty="0" smtClean="0">
                <a:solidFill>
                  <a:srgbClr val="FF0000"/>
                </a:solidFill>
              </a:rPr>
            </a:br>
            <a:r>
              <a:rPr lang="en-US" sz="3200" dirty="0" err="1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sz="3200" dirty="0" smtClean="0">
                <a:solidFill>
                  <a:srgbClr val="FF0000"/>
                </a:solidFill>
                <a:sym typeface="Wingdings"/>
              </a:rPr>
              <a:t> Local Actuators</a:t>
            </a:r>
            <a:endParaRPr lang="en-US" sz="3200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10800000">
            <a:off x="3886200" y="5562600"/>
            <a:ext cx="720000" cy="1588"/>
          </a:xfrm>
          <a:prstGeom prst="straightConnector1">
            <a:avLst/>
          </a:prstGeom>
          <a:ln>
            <a:solidFill>
              <a:srgbClr val="FF0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324600" y="4191000"/>
            <a:ext cx="180389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- Small</a:t>
            </a:r>
          </a:p>
          <a:p>
            <a:pPr>
              <a:buFontTx/>
              <a:buChar char="-"/>
            </a:pPr>
            <a:r>
              <a:rPr lang="en-US" sz="3200" dirty="0" smtClean="0">
                <a:solidFill>
                  <a:srgbClr val="FF0000"/>
                </a:solidFill>
              </a:rPr>
              <a:t> Safe</a:t>
            </a:r>
          </a:p>
          <a:p>
            <a:pPr>
              <a:buFontTx/>
              <a:buChar char="-"/>
            </a:pPr>
            <a:r>
              <a:rPr lang="en-US" sz="3200" dirty="0" smtClean="0">
                <a:solidFill>
                  <a:srgbClr val="FF0000"/>
                </a:solidFill>
              </a:rPr>
              <a:t> Large </a:t>
            </a:r>
            <a:br>
              <a:rPr lang="en-US" sz="3200" dirty="0" smtClean="0">
                <a:solidFill>
                  <a:srgbClr val="FF0000"/>
                </a:solidFill>
              </a:rPr>
            </a:br>
            <a:r>
              <a:rPr lang="en-US" sz="3200" dirty="0" smtClean="0">
                <a:solidFill>
                  <a:srgbClr val="FF0000"/>
                </a:solidFill>
              </a:rPr>
              <a:t>  Strokes 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6" name="Straight Connector 115"/>
          <p:cNvCxnSpPr/>
          <p:nvPr/>
        </p:nvCxnSpPr>
        <p:spPr>
          <a:xfrm>
            <a:off x="4648200" y="1069200"/>
            <a:ext cx="0" cy="6096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ounded Rectangle 108"/>
          <p:cNvSpPr/>
          <p:nvPr/>
        </p:nvSpPr>
        <p:spPr>
          <a:xfrm>
            <a:off x="3276600" y="459600"/>
            <a:ext cx="2819400" cy="914400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800" b="1" dirty="0" smtClean="0">
                <a:solidFill>
                  <a:schemeClr val="tx2">
                    <a:lumMod val="75000"/>
                  </a:schemeClr>
                </a:solidFill>
              </a:rPr>
              <a:t>Flexible Fluidic Actuators</a:t>
            </a:r>
            <a:endParaRPr lang="nl-BE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17" name="Straight Connector 116"/>
          <p:cNvCxnSpPr/>
          <p:nvPr/>
        </p:nvCxnSpPr>
        <p:spPr>
          <a:xfrm flipH="1">
            <a:off x="1371600" y="1678800"/>
            <a:ext cx="6477000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Rounded Rectangle 117"/>
          <p:cNvSpPr/>
          <p:nvPr/>
        </p:nvSpPr>
        <p:spPr>
          <a:xfrm>
            <a:off x="381000" y="2059800"/>
            <a:ext cx="2016000" cy="3960000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nl-BE" sz="2800" b="1" dirty="0" smtClean="0">
                <a:solidFill>
                  <a:schemeClr val="tx2">
                    <a:lumMod val="75000"/>
                  </a:schemeClr>
                </a:solidFill>
              </a:rPr>
              <a:t>Expanding</a:t>
            </a:r>
            <a:endParaRPr lang="nl-BE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26" name="Straight Arrow Connector 125"/>
          <p:cNvCxnSpPr/>
          <p:nvPr/>
        </p:nvCxnSpPr>
        <p:spPr>
          <a:xfrm>
            <a:off x="1371000" y="1678800"/>
            <a:ext cx="0" cy="381000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Rounded Rectangle 124"/>
          <p:cNvSpPr/>
          <p:nvPr/>
        </p:nvSpPr>
        <p:spPr>
          <a:xfrm>
            <a:off x="6869520" y="2059800"/>
            <a:ext cx="1980000" cy="3960000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nl-BE" sz="2800" b="1" dirty="0" smtClean="0">
                <a:solidFill>
                  <a:schemeClr val="tx2">
                    <a:lumMod val="75000"/>
                  </a:schemeClr>
                </a:solidFill>
              </a:rPr>
              <a:t>Twisting</a:t>
            </a:r>
            <a:endParaRPr lang="nl-BE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4" name="Straight Arrow Connector 133"/>
          <p:cNvCxnSpPr/>
          <p:nvPr/>
        </p:nvCxnSpPr>
        <p:spPr>
          <a:xfrm>
            <a:off x="7859520" y="1678800"/>
            <a:ext cx="0" cy="381000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ounded Rectangle 119"/>
          <p:cNvSpPr/>
          <p:nvPr/>
        </p:nvSpPr>
        <p:spPr>
          <a:xfrm>
            <a:off x="4791080" y="2059800"/>
            <a:ext cx="1980000" cy="3960000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nl-BE" sz="2800" b="1" dirty="0" smtClean="0">
                <a:solidFill>
                  <a:schemeClr val="tx2">
                    <a:lumMod val="75000"/>
                  </a:schemeClr>
                </a:solidFill>
              </a:rPr>
              <a:t>Bending</a:t>
            </a:r>
            <a:endParaRPr lang="nl-BE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3" name="Straight Arrow Connector 132"/>
          <p:cNvCxnSpPr/>
          <p:nvPr/>
        </p:nvCxnSpPr>
        <p:spPr>
          <a:xfrm>
            <a:off x="5697080" y="1678800"/>
            <a:ext cx="0" cy="381000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ounded Rectangle 118"/>
          <p:cNvSpPr/>
          <p:nvPr/>
        </p:nvSpPr>
        <p:spPr>
          <a:xfrm>
            <a:off x="2495440" y="2059800"/>
            <a:ext cx="2197200" cy="3960000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nl-BE" sz="2800" b="1" dirty="0" smtClean="0">
                <a:solidFill>
                  <a:schemeClr val="tx2">
                    <a:lumMod val="75000"/>
                  </a:schemeClr>
                </a:solidFill>
              </a:rPr>
              <a:t>Contracting</a:t>
            </a:r>
            <a:endParaRPr lang="nl-BE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2" name="Straight Arrow Connector 131"/>
          <p:cNvCxnSpPr/>
          <p:nvPr/>
        </p:nvCxnSpPr>
        <p:spPr>
          <a:xfrm>
            <a:off x="3534040" y="1678800"/>
            <a:ext cx="0" cy="381000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86"/>
          <p:cNvGrpSpPr/>
          <p:nvPr/>
        </p:nvGrpSpPr>
        <p:grpSpPr>
          <a:xfrm>
            <a:off x="457200" y="2687022"/>
            <a:ext cx="1875229" cy="2830842"/>
            <a:chOff x="457200" y="3810000"/>
            <a:chExt cx="1875229" cy="2830842"/>
          </a:xfrm>
        </p:grpSpPr>
        <p:grpSp>
          <p:nvGrpSpPr>
            <p:cNvPr id="3" name="Group 169"/>
            <p:cNvGrpSpPr/>
            <p:nvPr/>
          </p:nvGrpSpPr>
          <p:grpSpPr>
            <a:xfrm>
              <a:off x="459510" y="5240181"/>
              <a:ext cx="1870609" cy="1400661"/>
              <a:chOff x="2266424" y="3791724"/>
              <a:chExt cx="1523866" cy="1141029"/>
            </a:xfrm>
          </p:grpSpPr>
          <p:pic>
            <p:nvPicPr>
              <p:cNvPr id="156" name="Picture 6" descr="C:\Users\Brouwer\Desktop\fotos\SNAP-160759-0086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266424" y="3830710"/>
                <a:ext cx="1488285" cy="11020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4" name="TextBox 163"/>
              <p:cNvSpPr txBox="1"/>
              <p:nvPr/>
            </p:nvSpPr>
            <p:spPr>
              <a:xfrm>
                <a:off x="3125527" y="3836110"/>
                <a:ext cx="628822" cy="16363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nl-BE" sz="1200" dirty="0"/>
              </a:p>
            </p:txBody>
          </p:sp>
          <p:sp>
            <p:nvSpPr>
              <p:cNvPr id="165" name="TextBox 164"/>
              <p:cNvSpPr txBox="1"/>
              <p:nvPr/>
            </p:nvSpPr>
            <p:spPr>
              <a:xfrm>
                <a:off x="2947370" y="3791724"/>
                <a:ext cx="842920" cy="2005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nl-BE" sz="1000" dirty="0" smtClean="0"/>
                  <a:t>p = 100 kPa</a:t>
                </a:r>
                <a:endParaRPr lang="nl-BE" sz="1000" dirty="0"/>
              </a:p>
            </p:txBody>
          </p:sp>
        </p:grpSp>
        <p:grpSp>
          <p:nvGrpSpPr>
            <p:cNvPr id="4" name="Group 168"/>
            <p:cNvGrpSpPr/>
            <p:nvPr/>
          </p:nvGrpSpPr>
          <p:grpSpPr>
            <a:xfrm>
              <a:off x="457200" y="3810000"/>
              <a:ext cx="1875229" cy="1378769"/>
              <a:chOff x="609600" y="3810000"/>
              <a:chExt cx="1527629" cy="1123195"/>
            </a:xfrm>
          </p:grpSpPr>
          <p:pic>
            <p:nvPicPr>
              <p:cNvPr id="166" name="Picture 2" descr="C:\Users\Brouwer\Desktop\fotos\SNAP-161426-0105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09600" y="3831151"/>
                <a:ext cx="1488285" cy="11020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7" name="TextBox 166"/>
              <p:cNvSpPr txBox="1"/>
              <p:nvPr/>
            </p:nvSpPr>
            <p:spPr>
              <a:xfrm>
                <a:off x="1602804" y="3834018"/>
                <a:ext cx="490625" cy="16363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nl-BE" sz="1200" dirty="0"/>
              </a:p>
            </p:txBody>
          </p:sp>
          <p:sp>
            <p:nvSpPr>
              <p:cNvPr id="168" name="TextBox 167"/>
              <p:cNvSpPr txBox="1"/>
              <p:nvPr/>
            </p:nvSpPr>
            <p:spPr>
              <a:xfrm>
                <a:off x="1605481" y="3810000"/>
                <a:ext cx="531748" cy="2005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nl-BE" sz="1000" dirty="0" smtClean="0"/>
                  <a:t>p = 0 kPa</a:t>
                </a:r>
                <a:endParaRPr lang="nl-BE" sz="1000" dirty="0"/>
              </a:p>
            </p:txBody>
          </p:sp>
        </p:grpSp>
      </p:grpSp>
      <p:grpSp>
        <p:nvGrpSpPr>
          <p:cNvPr id="5" name="Group 187"/>
          <p:cNvGrpSpPr/>
          <p:nvPr/>
        </p:nvGrpSpPr>
        <p:grpSpPr>
          <a:xfrm>
            <a:off x="2648199" y="2669401"/>
            <a:ext cx="1847601" cy="2848461"/>
            <a:chOff x="2590800" y="3792379"/>
            <a:chExt cx="1847601" cy="2848461"/>
          </a:xfrm>
        </p:grpSpPr>
        <p:grpSp>
          <p:nvGrpSpPr>
            <p:cNvPr id="6" name="Group 185"/>
            <p:cNvGrpSpPr/>
            <p:nvPr/>
          </p:nvGrpSpPr>
          <p:grpSpPr>
            <a:xfrm>
              <a:off x="2590800" y="3792379"/>
              <a:ext cx="1847601" cy="1246830"/>
              <a:chOff x="2590800" y="3852019"/>
              <a:chExt cx="1847601" cy="1246830"/>
            </a:xfrm>
          </p:grpSpPr>
          <p:grpSp>
            <p:nvGrpSpPr>
              <p:cNvPr id="7" name="Group 178"/>
              <p:cNvGrpSpPr/>
              <p:nvPr/>
            </p:nvGrpSpPr>
            <p:grpSpPr>
              <a:xfrm>
                <a:off x="2590800" y="3881874"/>
                <a:ext cx="1797605" cy="1216975"/>
                <a:chOff x="2521427" y="4066594"/>
                <a:chExt cx="1797605" cy="1216975"/>
              </a:xfrm>
            </p:grpSpPr>
            <p:pic>
              <p:nvPicPr>
                <p:cNvPr id="173" name="Picture 3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 l="4909" r="59298" b="50586"/>
                <a:stretch>
                  <a:fillRect/>
                </a:stretch>
              </p:blipFill>
              <p:spPr>
                <a:xfrm rot="16200000">
                  <a:off x="2817552" y="3782089"/>
                  <a:ext cx="1205355" cy="1797605"/>
                </a:xfrm>
                <a:prstGeom prst="rect">
                  <a:avLst/>
                </a:prstGeom>
              </p:spPr>
            </p:pic>
            <p:sp>
              <p:nvSpPr>
                <p:cNvPr id="174" name="TextBox 173"/>
                <p:cNvSpPr txBox="1"/>
                <p:nvPr/>
              </p:nvSpPr>
              <p:spPr>
                <a:xfrm>
                  <a:off x="3659328" y="4066594"/>
                  <a:ext cx="633500" cy="2042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endParaRPr lang="nl-BE" sz="1200" dirty="0"/>
                </a:p>
              </p:txBody>
            </p:sp>
          </p:grpSp>
          <p:sp>
            <p:nvSpPr>
              <p:cNvPr id="175" name="TextBox 174"/>
              <p:cNvSpPr txBox="1"/>
              <p:nvPr/>
            </p:nvSpPr>
            <p:spPr>
              <a:xfrm>
                <a:off x="3673503" y="3852019"/>
                <a:ext cx="76489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nl-BE" sz="1000" dirty="0" smtClean="0"/>
                  <a:t>p = 0 kPa</a:t>
                </a:r>
                <a:endParaRPr lang="nl-BE" sz="1000" dirty="0"/>
              </a:p>
            </p:txBody>
          </p:sp>
        </p:grpSp>
        <p:grpSp>
          <p:nvGrpSpPr>
            <p:cNvPr id="8" name="Group 179"/>
            <p:cNvGrpSpPr/>
            <p:nvPr/>
          </p:nvGrpSpPr>
          <p:grpSpPr>
            <a:xfrm>
              <a:off x="2591904" y="5136723"/>
              <a:ext cx="1845393" cy="1504117"/>
              <a:chOff x="4589470" y="3823143"/>
              <a:chExt cx="1845393" cy="1504117"/>
            </a:xfrm>
          </p:grpSpPr>
          <p:pic>
            <p:nvPicPr>
              <p:cNvPr id="176" name="Picture 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53188" r="2935" b="50586"/>
              <a:stretch>
                <a:fillRect/>
              </a:stretch>
            </p:blipFill>
            <p:spPr>
              <a:xfrm rot="16200000">
                <a:off x="4749449" y="3689636"/>
                <a:ext cx="1477645" cy="1797604"/>
              </a:xfrm>
              <a:prstGeom prst="rect">
                <a:avLst/>
              </a:prstGeom>
            </p:spPr>
          </p:pic>
          <p:sp>
            <p:nvSpPr>
              <p:cNvPr id="177" name="TextBox 176"/>
              <p:cNvSpPr txBox="1"/>
              <p:nvPr/>
            </p:nvSpPr>
            <p:spPr>
              <a:xfrm>
                <a:off x="5748657" y="3856350"/>
                <a:ext cx="629304" cy="2042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nl-BE" sz="1200" dirty="0"/>
              </a:p>
            </p:txBody>
          </p:sp>
          <p:sp>
            <p:nvSpPr>
              <p:cNvPr id="178" name="TextBox 177"/>
              <p:cNvSpPr txBox="1"/>
              <p:nvPr/>
            </p:nvSpPr>
            <p:spPr>
              <a:xfrm>
                <a:off x="5608562" y="3823143"/>
                <a:ext cx="82630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nl-BE" sz="1000" dirty="0" smtClean="0"/>
                  <a:t>p = 10 kPa</a:t>
                </a:r>
                <a:endParaRPr lang="nl-BE" sz="1000" dirty="0"/>
              </a:p>
            </p:txBody>
          </p:sp>
        </p:grpSp>
      </p:grpSp>
      <p:grpSp>
        <p:nvGrpSpPr>
          <p:cNvPr id="9" name="Group 189"/>
          <p:cNvGrpSpPr/>
          <p:nvPr/>
        </p:nvGrpSpPr>
        <p:grpSpPr>
          <a:xfrm>
            <a:off x="6999691" y="2687022"/>
            <a:ext cx="1763309" cy="2830840"/>
            <a:chOff x="7010400" y="3810000"/>
            <a:chExt cx="1763309" cy="2830840"/>
          </a:xfrm>
        </p:grpSpPr>
        <p:pic>
          <p:nvPicPr>
            <p:cNvPr id="3078" name="Picture 6" descr="C:\Users\u0063816\Profession\Doctoraat\presentations\2013_07_04_tussentijdse doctoraatsvoorstelling\figures\twisting actuator.png"/>
            <p:cNvPicPr>
              <a:picLocks noChangeAspect="1" noChangeArrowheads="1"/>
            </p:cNvPicPr>
            <p:nvPr/>
          </p:nvPicPr>
          <p:blipFill>
            <a:blip r:embed="rId6" cstate="print"/>
            <a:srcRect r="51210"/>
            <a:stretch>
              <a:fillRect/>
            </a:stretch>
          </p:blipFill>
          <p:spPr bwMode="auto">
            <a:xfrm>
              <a:off x="7015754" y="3810000"/>
              <a:ext cx="1752600" cy="1371600"/>
            </a:xfrm>
            <a:prstGeom prst="rect">
              <a:avLst/>
            </a:prstGeom>
            <a:noFill/>
          </p:spPr>
        </p:pic>
        <p:pic>
          <p:nvPicPr>
            <p:cNvPr id="185" name="Picture 6" descr="C:\Users\u0063816\Profession\Doctoraat\presentations\2013_07_04_tussentijdse doctoraatsvoorstelling\figures\twisting actuator.png"/>
            <p:cNvPicPr>
              <a:picLocks noChangeAspect="1" noChangeArrowheads="1"/>
            </p:cNvPicPr>
            <p:nvPr/>
          </p:nvPicPr>
          <p:blipFill>
            <a:blip r:embed="rId6" cstate="print"/>
            <a:srcRect l="50912"/>
            <a:stretch>
              <a:fillRect/>
            </a:stretch>
          </p:blipFill>
          <p:spPr bwMode="auto">
            <a:xfrm>
              <a:off x="7010400" y="5269240"/>
              <a:ext cx="1763309" cy="1371600"/>
            </a:xfrm>
            <a:prstGeom prst="rect">
              <a:avLst/>
            </a:prstGeom>
            <a:noFill/>
          </p:spPr>
        </p:pic>
      </p:grpSp>
      <p:sp>
        <p:nvSpPr>
          <p:cNvPr id="191" name="TextBox 190"/>
          <p:cNvSpPr txBox="1"/>
          <p:nvPr/>
        </p:nvSpPr>
        <p:spPr>
          <a:xfrm>
            <a:off x="762000" y="5458023"/>
            <a:ext cx="1173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1200" dirty="0" smtClean="0">
                <a:solidFill>
                  <a:schemeClr val="accent1">
                    <a:lumMod val="75000"/>
                  </a:schemeClr>
                </a:solidFill>
              </a:rPr>
              <a:t>[Gorissen 2011]</a:t>
            </a:r>
            <a:endParaRPr lang="nl-BE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2895600" y="5458023"/>
            <a:ext cx="1042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1200" dirty="0" smtClean="0">
                <a:solidFill>
                  <a:schemeClr val="accent1">
                    <a:lumMod val="75000"/>
                  </a:schemeClr>
                </a:solidFill>
              </a:rPr>
              <a:t>[Yokota 2005]</a:t>
            </a:r>
            <a:endParaRPr lang="nl-BE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5116230" y="5458023"/>
            <a:ext cx="1173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1200" dirty="0" smtClean="0">
                <a:solidFill>
                  <a:schemeClr val="accent1">
                    <a:lumMod val="75000"/>
                  </a:schemeClr>
                </a:solidFill>
              </a:rPr>
              <a:t>[Gorissen 2013]</a:t>
            </a:r>
            <a:endParaRPr lang="nl-BE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7284481" y="5458023"/>
            <a:ext cx="1173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1200" dirty="0" smtClean="0">
                <a:solidFill>
                  <a:schemeClr val="accent1">
                    <a:lumMod val="75000"/>
                  </a:schemeClr>
                </a:solidFill>
              </a:rPr>
              <a:t>[Gorissen 2013]</a:t>
            </a:r>
            <a:endParaRPr lang="nl-BE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u0063816\Profession\Doctoraat\presentations\2013_07_04_tussentijdse doctoraatsvoorstelling\figures\before_after.png"/>
          <p:cNvPicPr>
            <a:picLocks noChangeAspect="1" noChangeArrowheads="1"/>
          </p:cNvPicPr>
          <p:nvPr/>
        </p:nvPicPr>
        <p:blipFill>
          <a:blip r:embed="rId7" cstate="print"/>
          <a:srcRect r="51127" b="35788"/>
          <a:stretch>
            <a:fillRect/>
          </a:stretch>
        </p:blipFill>
        <p:spPr bwMode="auto">
          <a:xfrm>
            <a:off x="4800600" y="2687022"/>
            <a:ext cx="1817370" cy="1371600"/>
          </a:xfrm>
          <a:prstGeom prst="rect">
            <a:avLst/>
          </a:prstGeom>
          <a:noFill/>
        </p:spPr>
      </p:pic>
      <p:pic>
        <p:nvPicPr>
          <p:cNvPr id="49" name="Picture 2" descr="C:\Users\u0063816\Profession\Doctoraat\presentations\2013_07_04_tussentijdse doctoraatsvoorstelling\figures\before_after.png"/>
          <p:cNvPicPr>
            <a:picLocks noChangeAspect="1" noChangeArrowheads="1"/>
          </p:cNvPicPr>
          <p:nvPr/>
        </p:nvPicPr>
        <p:blipFill>
          <a:blip r:embed="rId7" cstate="print"/>
          <a:srcRect l="51127" r="-307" b="35788"/>
          <a:stretch>
            <a:fillRect/>
          </a:stretch>
        </p:blipFill>
        <p:spPr bwMode="auto">
          <a:xfrm>
            <a:off x="4800600" y="4134822"/>
            <a:ext cx="1828800" cy="1371600"/>
          </a:xfrm>
          <a:prstGeom prst="rect">
            <a:avLst/>
          </a:prstGeom>
          <a:noFill/>
        </p:spPr>
      </p:pic>
      <p:grpSp>
        <p:nvGrpSpPr>
          <p:cNvPr id="10" name="Group 59"/>
          <p:cNvGrpSpPr/>
          <p:nvPr/>
        </p:nvGrpSpPr>
        <p:grpSpPr>
          <a:xfrm>
            <a:off x="5486400" y="4117201"/>
            <a:ext cx="1163909" cy="246221"/>
            <a:chOff x="2461610" y="3440441"/>
            <a:chExt cx="1163909" cy="246221"/>
          </a:xfrm>
        </p:grpSpPr>
        <p:sp>
          <p:nvSpPr>
            <p:cNvPr id="57" name="TextBox 56"/>
            <p:cNvSpPr txBox="1"/>
            <p:nvPr/>
          </p:nvSpPr>
          <p:spPr>
            <a:xfrm>
              <a:off x="2766410" y="3465862"/>
              <a:ext cx="771905" cy="2008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nl-BE" sz="1200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461610" y="3440441"/>
              <a:ext cx="116390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nl-BE" sz="1000" dirty="0" smtClean="0"/>
                <a:t>p = 200 kPa</a:t>
              </a:r>
              <a:endParaRPr lang="nl-BE" sz="1000" dirty="0"/>
            </a:p>
          </p:txBody>
        </p:sp>
      </p:grpSp>
      <p:grpSp>
        <p:nvGrpSpPr>
          <p:cNvPr id="11" name="Group 58"/>
          <p:cNvGrpSpPr/>
          <p:nvPr/>
        </p:nvGrpSpPr>
        <p:grpSpPr>
          <a:xfrm>
            <a:off x="5943600" y="2669400"/>
            <a:ext cx="721143" cy="246222"/>
            <a:chOff x="2906686" y="1981200"/>
            <a:chExt cx="721143" cy="246222"/>
          </a:xfrm>
        </p:grpSpPr>
        <p:sp>
          <p:nvSpPr>
            <p:cNvPr id="54" name="TextBox 53"/>
            <p:cNvSpPr txBox="1"/>
            <p:nvPr/>
          </p:nvSpPr>
          <p:spPr>
            <a:xfrm>
              <a:off x="2906686" y="2010683"/>
              <a:ext cx="638263" cy="2008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nl-BE" sz="12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975086" y="1981200"/>
              <a:ext cx="652743" cy="2462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nl-BE" sz="1000" dirty="0" smtClean="0"/>
                <a:t>p = 0 kPa</a:t>
              </a:r>
              <a:endParaRPr lang="nl-BE" sz="1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2277</TotalTime>
  <Words>134</Words>
  <Application>Microsoft Office PowerPoint</Application>
  <PresentationFormat>On-screen Show (4:3)</PresentationFormat>
  <Paragraphs>30</Paragraphs>
  <Slides>4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Benjamin Gorissen</dc:creator>
  <cp:lastModifiedBy>Benjamin Gorissen</cp:lastModifiedBy>
  <cp:revision>257</cp:revision>
  <dcterms:created xsi:type="dcterms:W3CDTF">2013-09-04T19:41:23Z</dcterms:created>
  <dcterms:modified xsi:type="dcterms:W3CDTF">2013-09-04T19:41:41Z</dcterms:modified>
</cp:coreProperties>
</file>